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75D7B7-BC27-4D9B-9779-2AF7C4628D90}">
  <a:tblStyle styleId="{4175D7B7-BC27-4D9B-9779-2AF7C4628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9a1110cb7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f9a1110cb7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32cc739d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32cc739d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361b150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361b150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361b1502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361b1502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361b1502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2361b1502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361b150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361b150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361b1502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361b1502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9a1110cb7_2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f9a1110cb7_2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1f9a1110cb7_2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361b1502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2361b1502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9a1110cb7_2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f9a1110cb7_2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f9a1110cb7_2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9a1110cb7_2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f9a1110cb7_2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1 there is no clear understanding of which methods to 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 results of articles show high results on metrics but when reproduced it turns out not 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3 the problem of searching for biomarkers has not been solved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goals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1 apply ml approaches and fix metrics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 compare results with at least one graph algorithm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ru"/>
            </a:br>
            <a:r>
              <a:rPr lang="ru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result of determining the most appropriate method for solving this problem, it will be possible to determine biomarkers of cognitive diseases on fMRI.</a:t>
            </a:r>
            <a:endParaRPr/>
          </a:p>
        </p:txBody>
      </p:sp>
      <p:sp>
        <p:nvSpPr>
          <p:cNvPr id="123" name="Google Shape;123;g1f9a1110cb7_2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9a1110cb7_2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f9a1110cb7_2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f9a1110cb7_2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9a1110cb7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f9a1110cb7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1f9a1110cb7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9a1110cb7_2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f9a1110cb7_2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f9a1110cb7_2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9a1110cb7_2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f9a1110cb7_2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1f9a1110cb7_2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32cc74235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232cc74235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2232cc74235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9c46796b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f9c46796b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f9c46796b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Clean">
  <p:cSld name="Basic Clea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E6E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/>
        </p:nvSpPr>
        <p:spPr>
          <a:xfrm>
            <a:off x="450275" y="1660800"/>
            <a:ext cx="83868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Benchmarking of Machine Learning and Deep Learning approaches for Neuroimaging Data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CogniNet</a:t>
            </a:r>
            <a:r>
              <a:rPr lang="ru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Antipushina E., Knyshenko M., Kalimullin R., Morozova M.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Mentors</a:t>
            </a:r>
            <a:r>
              <a:rPr lang="ru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Petr Mokrov, Maria Zubrikhina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Course instructors</a:t>
            </a:r>
            <a:r>
              <a:rPr lang="ru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Evgeny Burnaev, Alexey Zaytsev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575" y="238475"/>
            <a:ext cx="1133500" cy="11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2751125" y="4666450"/>
            <a:ext cx="57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course. Term 3. 2023</a:t>
            </a:r>
            <a:endParaRPr b="1" i="1"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/>
          <p:nvPr/>
        </p:nvSpPr>
        <p:spPr>
          <a:xfrm>
            <a:off x="5027600" y="3818025"/>
            <a:ext cx="3408000" cy="1080000"/>
          </a:xfrm>
          <a:prstGeom prst="rect">
            <a:avLst/>
          </a:prstGeom>
          <a:noFill/>
          <a:ln cap="flat" cmpd="sng" w="114300">
            <a:solidFill>
              <a:srgbClr val="C2E6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6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ru" sz="2300">
                <a:latin typeface="Helvetica Neue"/>
                <a:ea typeface="Helvetica Neue"/>
                <a:cs typeface="Helvetica Neue"/>
                <a:sym typeface="Helvetica Neue"/>
              </a:rPr>
              <a:t>Deep Learning approach. Graph Neural Networks</a:t>
            </a:r>
            <a:endParaRPr/>
          </a:p>
        </p:txBody>
      </p:sp>
      <p:sp>
        <p:nvSpPr>
          <p:cNvPr id="209" name="Google Shape;209;p36"/>
          <p:cNvSpPr txBox="1"/>
          <p:nvPr>
            <p:ph idx="12" type="sldNum"/>
          </p:nvPr>
        </p:nvSpPr>
        <p:spPr>
          <a:xfrm>
            <a:off x="285750" y="4767425"/>
            <a:ext cx="3462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r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Cogninet| Skoltech 2023</a:t>
            </a:r>
            <a:endParaRPr/>
          </a:p>
        </p:txBody>
      </p:sp>
      <p:sp>
        <p:nvSpPr>
          <p:cNvPr id="210" name="Google Shape;210;p36"/>
          <p:cNvSpPr txBox="1"/>
          <p:nvPr/>
        </p:nvSpPr>
        <p:spPr>
          <a:xfrm>
            <a:off x="3816275" y="236813"/>
            <a:ext cx="810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800"/>
          </a:p>
        </p:txBody>
      </p:sp>
      <p:sp>
        <p:nvSpPr>
          <p:cNvPr id="211" name="Google Shape;211;p36"/>
          <p:cNvSpPr txBox="1"/>
          <p:nvPr/>
        </p:nvSpPr>
        <p:spPr>
          <a:xfrm>
            <a:off x="3816275" y="2142238"/>
            <a:ext cx="810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5000"/>
          </a:p>
        </p:txBody>
      </p:sp>
      <p:sp>
        <p:nvSpPr>
          <p:cNvPr id="212" name="Google Shape;212;p36"/>
          <p:cNvSpPr txBox="1"/>
          <p:nvPr/>
        </p:nvSpPr>
        <p:spPr>
          <a:xfrm>
            <a:off x="4513350" y="1129000"/>
            <a:ext cx="383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torch_geometric.nn.conv.GATConv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/>
              <a:t>graph attentional operator</a:t>
            </a:r>
            <a:endParaRPr u="sng"/>
          </a:p>
        </p:txBody>
      </p:sp>
      <p:sp>
        <p:nvSpPr>
          <p:cNvPr id="213" name="Google Shape;213;p36"/>
          <p:cNvSpPr txBox="1"/>
          <p:nvPr/>
        </p:nvSpPr>
        <p:spPr>
          <a:xfrm>
            <a:off x="4513350" y="3307075"/>
            <a:ext cx="38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fully connected layers</a:t>
            </a:r>
            <a:r>
              <a:rPr lang="ru"/>
              <a:t> (fcn)</a:t>
            </a:r>
            <a:endParaRPr u="sng"/>
          </a:p>
        </p:txBody>
      </p:sp>
      <p:sp>
        <p:nvSpPr>
          <p:cNvPr id="214" name="Google Shape;214;p36"/>
          <p:cNvSpPr txBox="1"/>
          <p:nvPr/>
        </p:nvSpPr>
        <p:spPr>
          <a:xfrm>
            <a:off x="4627175" y="3765363"/>
            <a:ext cx="4240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300"/>
              <a:t>	number of GATConv layers</a:t>
            </a:r>
            <a:endParaRPr i="1"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300"/>
              <a:t>number of neurons in </a:t>
            </a:r>
            <a:r>
              <a:rPr i="1" lang="ru" sz="1300">
                <a:solidFill>
                  <a:schemeClr val="dk1"/>
                </a:solidFill>
              </a:rPr>
              <a:t>GATConv</a:t>
            </a:r>
            <a:endParaRPr i="1"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300">
                <a:solidFill>
                  <a:schemeClr val="dk1"/>
                </a:solidFill>
              </a:rPr>
              <a:t>GATConv parameters (heads)</a:t>
            </a:r>
            <a:endParaRPr i="1"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300">
                <a:solidFill>
                  <a:schemeClr val="dk1"/>
                </a:solidFill>
              </a:rPr>
              <a:t>fcn parameters (number of neurons, layers)</a:t>
            </a:r>
            <a:endParaRPr i="1"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300">
                <a:solidFill>
                  <a:schemeClr val="dk1"/>
                </a:solidFill>
              </a:rPr>
              <a:t>regularizations (BatchNorm, Dropout)</a:t>
            </a:r>
            <a:endParaRPr i="1" sz="1300">
              <a:solidFill>
                <a:schemeClr val="dk1"/>
              </a:solidFill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7975"/>
            <a:ext cx="3988800" cy="409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/>
          <p:nvPr/>
        </p:nvSpPr>
        <p:spPr>
          <a:xfrm rot="-5400000">
            <a:off x="4162800" y="-4158310"/>
            <a:ext cx="818400" cy="91440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37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latin typeface="Helvetica Neue"/>
                <a:ea typeface="Helvetica Neue"/>
                <a:cs typeface="Helvetica Neue"/>
                <a:sym typeface="Helvetica Neue"/>
              </a:rPr>
              <a:t>Deep Learning approach. Baseline: multilayer perceptron</a:t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3675"/>
            <a:ext cx="8839200" cy="283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/>
          <p:nvPr/>
        </p:nvSpPr>
        <p:spPr>
          <a:xfrm>
            <a:off x="6445850" y="3989825"/>
            <a:ext cx="1848300" cy="723900"/>
          </a:xfrm>
          <a:prstGeom prst="rect">
            <a:avLst/>
          </a:prstGeom>
          <a:noFill/>
          <a:ln cap="flat" cmpd="sng" w="114300">
            <a:solidFill>
              <a:srgbClr val="C2E6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neurons</a:t>
            </a:r>
            <a:endParaRPr i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layers</a:t>
            </a:r>
            <a:endParaRPr i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regularizations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/>
          <p:nvPr/>
        </p:nvSpPr>
        <p:spPr>
          <a:xfrm rot="-5400000">
            <a:off x="4162800" y="-4158310"/>
            <a:ext cx="818400" cy="91440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38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latin typeface="Helvetica Neue"/>
                <a:ea typeface="Helvetica Neue"/>
                <a:cs typeface="Helvetica Neue"/>
                <a:sym typeface="Helvetica Neue"/>
              </a:rPr>
              <a:t>Training</a:t>
            </a:r>
            <a:endParaRPr/>
          </a:p>
        </p:txBody>
      </p:sp>
      <p:sp>
        <p:nvSpPr>
          <p:cNvPr id="230" name="Google Shape;230;p38"/>
          <p:cNvSpPr txBox="1"/>
          <p:nvPr/>
        </p:nvSpPr>
        <p:spPr>
          <a:xfrm>
            <a:off x="420650" y="1240350"/>
            <a:ext cx="81228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Classic </a:t>
            </a:r>
            <a:r>
              <a:rPr b="1" lang="ru" sz="1900">
                <a:latin typeface="Helvetica Neue"/>
                <a:ea typeface="Helvetica Neue"/>
                <a:cs typeface="Helvetica Neue"/>
                <a:sym typeface="Helvetica Neue"/>
              </a:rPr>
              <a:t>AdamW, lr=0.001, 60 epochs</a:t>
            </a: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 for training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just">
              <a:spcBef>
                <a:spcPts val="100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After each epoch, </a:t>
            </a:r>
            <a:r>
              <a:rPr b="1" lang="ru" sz="1900">
                <a:latin typeface="Helvetica Neue"/>
                <a:ea typeface="Helvetica Neue"/>
                <a:cs typeface="Helvetica Neue"/>
                <a:sym typeface="Helvetica Neue"/>
              </a:rPr>
              <a:t>F1 Score, Accuracy, ROC-AUC</a:t>
            </a: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 are estimated on the test set</a:t>
            </a:r>
            <a:b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NB: train test split is the same as in classical ML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just">
              <a:spcBef>
                <a:spcPts val="1000"/>
              </a:spcBef>
              <a:spcAft>
                <a:spcPts val="0"/>
              </a:spcAft>
              <a:buSzPts val="1900"/>
              <a:buFont typeface="Helvetica Neue"/>
              <a:buAutoNum type="arabicPeriod"/>
            </a:pP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Best </a:t>
            </a:r>
            <a:r>
              <a:rPr lang="ru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F1 Score, Accuracy, ROC-AUC combination is saved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NN initialization and training as above </a:t>
            </a:r>
            <a:r>
              <a:rPr b="1" lang="ru" sz="1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times</a:t>
            </a:r>
            <a:r>
              <a:rPr lang="ru" sz="1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ru" sz="1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estimate variation of metrics</a:t>
            </a:r>
            <a:endParaRPr sz="19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/>
          <p:nvPr/>
        </p:nvSpPr>
        <p:spPr>
          <a:xfrm rot="-5400000">
            <a:off x="4162800" y="-4158310"/>
            <a:ext cx="818400" cy="91440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39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latin typeface="Helvetica Neue"/>
                <a:ea typeface="Helvetica Neue"/>
                <a:cs typeface="Helvetica Neue"/>
                <a:sym typeface="Helvetica Neue"/>
              </a:rPr>
              <a:t>Results </a:t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950"/>
            <a:ext cx="9144001" cy="3783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/>
          <p:nvPr/>
        </p:nvSpPr>
        <p:spPr>
          <a:xfrm rot="-5400000">
            <a:off x="4162800" y="-4158310"/>
            <a:ext cx="818400" cy="91440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40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latin typeface="Helvetica Neue"/>
                <a:ea typeface="Helvetica Neue"/>
                <a:cs typeface="Helvetica Neue"/>
                <a:sym typeface="Helvetica Neue"/>
              </a:rPr>
              <a:t>Comparison of Classic ML and DL</a:t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504469"/>
            <a:ext cx="4185125" cy="288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075" y="1480262"/>
            <a:ext cx="4253125" cy="2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/>
          <p:nvPr/>
        </p:nvSpPr>
        <p:spPr>
          <a:xfrm>
            <a:off x="379625" y="3771900"/>
            <a:ext cx="665700" cy="5082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0"/>
          <p:cNvSpPr/>
          <p:nvPr/>
        </p:nvSpPr>
        <p:spPr>
          <a:xfrm>
            <a:off x="4836575" y="3771900"/>
            <a:ext cx="665700" cy="5082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/>
          <p:nvPr/>
        </p:nvSpPr>
        <p:spPr>
          <a:xfrm rot="-5400000">
            <a:off x="4162800" y="-4158310"/>
            <a:ext cx="818400" cy="91440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41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/>
          </a:p>
        </p:txBody>
      </p:sp>
      <p:sp>
        <p:nvSpPr>
          <p:cNvPr id="254" name="Google Shape;254;p41"/>
          <p:cNvSpPr txBox="1"/>
          <p:nvPr/>
        </p:nvSpPr>
        <p:spPr>
          <a:xfrm>
            <a:off x="285750" y="1628575"/>
            <a:ext cx="85725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Helvetica Neue"/>
              <a:buAutoNum type="arabicPeriod"/>
            </a:pP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Usually, we do not have “Big Data” in biomedical research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Font typeface="Helvetica Neue"/>
              <a:buAutoNum type="arabicPeriod"/>
            </a:pP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Classic ML approaches are very applicable to biomedical data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Font typeface="Helvetica Neue"/>
              <a:buAutoNum type="arabicPeriod"/>
            </a:pP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ell advertised Graph-Attention Neural Networks may not give </a:t>
            </a:r>
            <a:b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the best result in biomed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SzPts val="1900"/>
              <a:buFont typeface="Helvetica Neue"/>
              <a:buAutoNum type="arabicPeriod"/>
            </a:pP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For our comparatively small medical datasets, </a:t>
            </a:r>
            <a:b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old classic Multilayer Perceptron and SVM beats all the other models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/>
          <p:nvPr/>
        </p:nvSpPr>
        <p:spPr>
          <a:xfrm>
            <a:off x="0" y="0"/>
            <a:ext cx="4171800" cy="51435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thx!</a:t>
            </a:r>
            <a:endParaRPr b="1" i="0" sz="6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42"/>
          <p:cNvSpPr txBox="1"/>
          <p:nvPr/>
        </p:nvSpPr>
        <p:spPr>
          <a:xfrm>
            <a:off x="4316000" y="3829625"/>
            <a:ext cx="4028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 to our github:</a:t>
            </a:r>
            <a:endParaRPr b="1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" sz="1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https://github.com/utoprey/CogniNet</a:t>
            </a:r>
            <a:endParaRPr b="1" i="0" sz="16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750" y="873441"/>
            <a:ext cx="34290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6900" y="3655675"/>
            <a:ext cx="851050" cy="8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latin typeface="Helvetica Neue"/>
                <a:ea typeface="Helvetica Neue"/>
                <a:cs typeface="Helvetica Neue"/>
                <a:sym typeface="Helvetica Neue"/>
              </a:rPr>
              <a:t>GATConv</a:t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900225"/>
            <a:ext cx="7034618" cy="393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0625" y="301100"/>
            <a:ext cx="1638974" cy="1638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43"/>
          <p:cNvCxnSpPr/>
          <p:nvPr/>
        </p:nvCxnSpPr>
        <p:spPr>
          <a:xfrm>
            <a:off x="6349325" y="1067000"/>
            <a:ext cx="77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/>
          <p:nvPr/>
        </p:nvSpPr>
        <p:spPr>
          <a:xfrm>
            <a:off x="0" y="0"/>
            <a:ext cx="4171800" cy="51435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285750" y="4767425"/>
            <a:ext cx="3462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r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Cogninet | Skoltech 2023</a:t>
            </a:r>
            <a:endParaRPr sz="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4410086" y="1255090"/>
            <a:ext cx="4575300" cy="26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Theory</a:t>
            </a:r>
            <a:endParaRPr b="1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Relevance of the task: problem statement and project goals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description (fMRI, Connectivity matrices and ROIs)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Practical part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 Machine Learning algorithms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Learning approaches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/>
          <p:nvPr/>
        </p:nvSpPr>
        <p:spPr>
          <a:xfrm rot="-5400000">
            <a:off x="4162795" y="-4158315"/>
            <a:ext cx="818410" cy="91440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ru" sz="800"/>
              <a:t>‹#›</a:t>
            </a:fld>
            <a:endParaRPr sz="800"/>
          </a:p>
        </p:txBody>
      </p:sp>
      <p:sp>
        <p:nvSpPr>
          <p:cNvPr id="127" name="Google Shape;127;p29"/>
          <p:cNvSpPr txBox="1"/>
          <p:nvPr/>
        </p:nvSpPr>
        <p:spPr>
          <a:xfrm>
            <a:off x="378096" y="97450"/>
            <a:ext cx="7583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285750" y="4767425"/>
            <a:ext cx="3462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r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Cogninet | Skoltech 2023</a:t>
            </a:r>
            <a:endParaRPr sz="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378100" y="1107550"/>
            <a:ext cx="3603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" sz="1500">
                <a:latin typeface="Helvetica Neue"/>
                <a:ea typeface="Helvetica Neue"/>
                <a:cs typeface="Helvetica Neue"/>
                <a:sym typeface="Helvetica Neue"/>
              </a:rPr>
              <a:t>Problem statement:</a:t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ru" sz="1500">
                <a:latin typeface="Helvetica Neue"/>
                <a:ea typeface="Helvetica Neue"/>
                <a:cs typeface="Helvetica Neue"/>
                <a:sym typeface="Helvetica Neue"/>
              </a:rPr>
              <a:t>At the moment, there is no clear understanding which methods will work best for fMRI data.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ru" sz="1500">
                <a:latin typeface="Helvetica Neue"/>
                <a:ea typeface="Helvetica Neue"/>
                <a:cs typeface="Helvetica Neue"/>
                <a:sym typeface="Helvetica Neue"/>
              </a:rPr>
              <a:t>Problem with publication results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ru" sz="1500">
                <a:latin typeface="Helvetica Neue"/>
                <a:ea typeface="Helvetica Neue"/>
                <a:cs typeface="Helvetica Neue"/>
                <a:sym typeface="Helvetica Neue"/>
              </a:rPr>
              <a:t>Globally: problem of </a:t>
            </a:r>
            <a:r>
              <a:rPr lang="ru" sz="1500">
                <a:latin typeface="Helvetica Neue"/>
                <a:ea typeface="Helvetica Neue"/>
                <a:cs typeface="Helvetica Neue"/>
                <a:sym typeface="Helvetica Neue"/>
              </a:rPr>
              <a:t>identifying</a:t>
            </a:r>
            <a:r>
              <a:rPr lang="ru" sz="1500">
                <a:latin typeface="Helvetica Neue"/>
                <a:ea typeface="Helvetica Neue"/>
                <a:cs typeface="Helvetica Neue"/>
                <a:sym typeface="Helvetica Neue"/>
              </a:rPr>
              <a:t> biomarkers isn’t solved.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87600" y="1125205"/>
            <a:ext cx="1966855" cy="18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/>
        </p:nvSpPr>
        <p:spPr>
          <a:xfrm>
            <a:off x="285750" y="144288"/>
            <a:ext cx="5996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Relevance of the task</a:t>
            </a:r>
            <a:endParaRPr/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025" y="3554925"/>
            <a:ext cx="828982" cy="8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787" y="3554838"/>
            <a:ext cx="828975" cy="81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7550" y="3520412"/>
            <a:ext cx="828975" cy="8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 txBox="1"/>
          <p:nvPr/>
        </p:nvSpPr>
        <p:spPr>
          <a:xfrm>
            <a:off x="4937375" y="1166325"/>
            <a:ext cx="3603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" sz="15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lang="ru" sz="1500">
                <a:latin typeface="Helvetica Neue"/>
                <a:ea typeface="Helvetica Neue"/>
                <a:cs typeface="Helvetica Neue"/>
                <a:sym typeface="Helvetica Neue"/>
              </a:rPr>
              <a:t>roject goals:</a:t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ru" sz="1500">
                <a:latin typeface="Helvetica Neue"/>
                <a:ea typeface="Helvetica Neue"/>
                <a:cs typeface="Helvetica Neue"/>
                <a:sym typeface="Helvetica Neue"/>
              </a:rPr>
              <a:t>Implement classic ML algorithms and fix the metrics.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ru" sz="1500">
                <a:latin typeface="Helvetica Neue"/>
                <a:ea typeface="Helvetica Neue"/>
                <a:cs typeface="Helvetica Neue"/>
                <a:sym typeface="Helvetica Neue"/>
              </a:rPr>
              <a:t>Compare with at least one graph approach.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2426" y="3520388"/>
            <a:ext cx="829000" cy="825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/>
          <p:nvPr/>
        </p:nvSpPr>
        <p:spPr>
          <a:xfrm>
            <a:off x="3259125" y="3424113"/>
            <a:ext cx="5440200" cy="1080000"/>
          </a:xfrm>
          <a:prstGeom prst="rect">
            <a:avLst/>
          </a:prstGeom>
          <a:noFill/>
          <a:ln cap="flat" cmpd="sng" w="114300">
            <a:solidFill>
              <a:srgbClr val="C2E6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9"/>
          <p:cNvSpPr txBox="1"/>
          <p:nvPr/>
        </p:nvSpPr>
        <p:spPr>
          <a:xfrm>
            <a:off x="378100" y="3810313"/>
            <a:ext cx="36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" sz="1500">
                <a:latin typeface="Helvetica Neue"/>
                <a:ea typeface="Helvetica Neue"/>
                <a:cs typeface="Helvetica Neue"/>
                <a:sym typeface="Helvetica Neue"/>
              </a:rPr>
              <a:t>Relevant papers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9"/>
          <p:cNvSpPr/>
          <p:nvPr/>
        </p:nvSpPr>
        <p:spPr>
          <a:xfrm>
            <a:off x="2148025" y="3915175"/>
            <a:ext cx="709200" cy="205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/>
          <p:nvPr/>
        </p:nvSpPr>
        <p:spPr>
          <a:xfrm>
            <a:off x="0" y="0"/>
            <a:ext cx="4171800" cy="51435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About </a:t>
            </a:r>
            <a:r>
              <a:rPr b="1" lang="ru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fMRI</a:t>
            </a:r>
            <a:endParaRPr b="1" i="0" sz="3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333333"/>
                </a:solidFill>
                <a:highlight>
                  <a:srgbClr val="C2E6E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Functional magnetic resonance imaging (fMRI) measures the small changes in blood flow that occur with brain activity. </a:t>
            </a:r>
            <a:endParaRPr>
              <a:solidFill>
                <a:srgbClr val="333333"/>
              </a:solidFill>
              <a:highlight>
                <a:srgbClr val="C2E6E2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333333"/>
                </a:solidFill>
                <a:highlight>
                  <a:srgbClr val="C2E6E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 may be used to examine which parts of the brain are handling critical functions, evaluate the effects of stroke or other disease, or to guide brain treatment.</a:t>
            </a:r>
            <a:endParaRPr>
              <a:highlight>
                <a:srgbClr val="C2E6E2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173025" y="4178575"/>
            <a:ext cx="315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30"/>
          <p:cNvSpPr txBox="1"/>
          <p:nvPr>
            <p:ph idx="12" type="sldNum"/>
          </p:nvPr>
        </p:nvSpPr>
        <p:spPr>
          <a:xfrm>
            <a:off x="285750" y="4767425"/>
            <a:ext cx="3462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r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Cogninet | Skoltech 2023</a:t>
            </a:r>
            <a:endParaRPr sz="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325" y="0"/>
            <a:ext cx="3489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/>
        </p:nvSpPr>
        <p:spPr>
          <a:xfrm>
            <a:off x="378096" y="267600"/>
            <a:ext cx="5591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ru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Datasets </a:t>
            </a:r>
            <a:r>
              <a:rPr b="1" lang="ru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  <a:endParaRPr b="1" i="0" sz="2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31"/>
          <p:cNvSpPr txBox="1"/>
          <p:nvPr>
            <p:ph idx="12" type="sldNum"/>
          </p:nvPr>
        </p:nvSpPr>
        <p:spPr>
          <a:xfrm>
            <a:off x="285750" y="4767425"/>
            <a:ext cx="3462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r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Cogninet | Skoltech 2023</a:t>
            </a:r>
            <a:endParaRPr sz="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87875" y="2796275"/>
            <a:ext cx="2699902" cy="2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1"/>
          <p:cNvSpPr txBox="1"/>
          <p:nvPr/>
        </p:nvSpPr>
        <p:spPr>
          <a:xfrm>
            <a:off x="9530000" y="519075"/>
            <a:ext cx="4006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5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Functional connectivity (FC) is denoted as a matrix with the rows and columns representing nodes and each element of the matrix representing the edge strength or functional connection between the corresponding nodes.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5750" y="2258340"/>
            <a:ext cx="4006612" cy="208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250" y="2201138"/>
            <a:ext cx="6377518" cy="20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/>
        </p:nvSpPr>
        <p:spPr>
          <a:xfrm>
            <a:off x="223175" y="4881900"/>
            <a:ext cx="9404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500">
                <a:solidFill>
                  <a:schemeClr val="accent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Lee YB, Yoo K, Roh JH, Moon WJ, Jeong Y. Brain-State Extraction Algorithm Based on the State Transition (BEST): A Dynamic Functional Brain Network Analysis in fMRI Study. Brain Topogr. 2019 Sep;32(5):897-913. doi: 10.1007/s10548-019-00719-7. Epub 2019 Jun 3. PMID: 31161473.</a:t>
            </a:r>
            <a:endParaRPr i="1"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378100" y="819213"/>
            <a:ext cx="81204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" sz="1500">
                <a:latin typeface="Helvetica Neue"/>
                <a:ea typeface="Helvetica Neue"/>
                <a:cs typeface="Helvetica Neue"/>
                <a:sym typeface="Helvetica Neue"/>
              </a:rPr>
              <a:t>COBRE Dataset+AAL labeling: </a:t>
            </a:r>
            <a:r>
              <a:rPr lang="ru" sz="1500">
                <a:latin typeface="Helvetica Neue"/>
                <a:ea typeface="Helvetica Neue"/>
                <a:cs typeface="Helvetica Neue"/>
                <a:sym typeface="Helvetica Neue"/>
              </a:rPr>
              <a:t>163 connectivity matrices (116x116), </a:t>
            </a:r>
            <a:r>
              <a:rPr lang="ru" sz="15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79 patients with schizophrenia and 73 healthy controls</a:t>
            </a:r>
            <a:r>
              <a:rPr lang="ru" sz="15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" sz="1500">
                <a:latin typeface="Helvetica Neue"/>
                <a:ea typeface="Helvetica Neue"/>
                <a:cs typeface="Helvetica Neue"/>
                <a:sym typeface="Helvetica Neue"/>
              </a:rPr>
              <a:t>ABIDE Dataset+Craddock labeling: </a:t>
            </a:r>
            <a:r>
              <a:rPr lang="ru" sz="1500">
                <a:latin typeface="Helvetica Neue"/>
                <a:ea typeface="Helvetica Neue"/>
                <a:cs typeface="Helvetica Neue"/>
                <a:sym typeface="Helvetica Neue"/>
              </a:rPr>
              <a:t>1035 connectivity matrices (200x200), </a:t>
            </a:r>
            <a:r>
              <a:rPr lang="ru" sz="12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" sz="15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530 with </a:t>
            </a:r>
            <a:r>
              <a:rPr lang="ru" sz="1650">
                <a:solidFill>
                  <a:srgbClr val="040C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Autism spectrum disorder (</a:t>
            </a:r>
            <a:r>
              <a:rPr lang="ru" sz="15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ASD) and 505 healthy controls.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2016075" y="4289425"/>
            <a:ext cx="923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500">
                <a:solidFill>
                  <a:schemeClr val="accent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Figure 1 - </a:t>
            </a:r>
            <a:r>
              <a:rPr i="1" lang="ru" sz="15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Brain network-related regions of interest (ROIs)</a:t>
            </a:r>
            <a:endParaRPr i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378096" y="218375"/>
            <a:ext cx="5591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ru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 Machine learning </a:t>
            </a:r>
            <a:r>
              <a:rPr b="1" lang="ru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endParaRPr b="1" i="0" sz="2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285750" y="4767425"/>
            <a:ext cx="3462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r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Cogninet | Skoltech 2023</a:t>
            </a:r>
            <a:endParaRPr sz="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378100" y="722200"/>
            <a:ext cx="785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Helvetica Neue"/>
                <a:ea typeface="Helvetica Neue"/>
                <a:cs typeface="Helvetica Neue"/>
                <a:sym typeface="Helvetica Neue"/>
              </a:rPr>
              <a:t>Considered models: </a:t>
            </a:r>
            <a:r>
              <a:rPr lang="ru">
                <a:latin typeface="Helvetica Neue"/>
                <a:ea typeface="Helvetica Neue"/>
                <a:cs typeface="Helvetica Neue"/>
                <a:sym typeface="Helvetica Neue"/>
              </a:rPr>
              <a:t>Logistic Regression; Random Forest; SVM; SVM + PCA; XGBoost.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2"/>
          <p:cNvSpPr txBox="1"/>
          <p:nvPr/>
        </p:nvSpPr>
        <p:spPr>
          <a:xfrm>
            <a:off x="2652150" y="4351925"/>
            <a:ext cx="923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500">
                <a:solidFill>
                  <a:schemeClr val="accent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Figure 2 - Code logic block diagram </a:t>
            </a:r>
            <a:endParaRPr i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775" y="1180250"/>
            <a:ext cx="6284602" cy="304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/>
          <p:nvPr/>
        </p:nvSpPr>
        <p:spPr>
          <a:xfrm rot="-5400000">
            <a:off x="4162800" y="-4158310"/>
            <a:ext cx="818400" cy="91440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285750" y="4767425"/>
            <a:ext cx="3462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r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Cogninet| Skoltech 2023</a:t>
            </a:r>
            <a:endParaRPr sz="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378100" y="218375"/>
            <a:ext cx="5953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ru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 ML results for COBRE dataset</a:t>
            </a:r>
            <a:endParaRPr b="1" i="0" sz="2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81" name="Google Shape;181;p33"/>
          <p:cNvGraphicFramePr/>
          <p:nvPr/>
        </p:nvGraphicFramePr>
        <p:xfrm>
          <a:off x="378088" y="106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{4175D7B7-BC27-4D9B-9779-2AF7C4628D90}</a:tableStyleId>
              </a:tblPr>
              <a:tblGrid>
                <a:gridCol w="1289050"/>
                <a:gridCol w="1289050"/>
                <a:gridCol w="1289050"/>
                <a:gridCol w="12890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F1 score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ROC-AUC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</a:tr>
              <a:tr h="74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Logistic Regression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0.73 ± 0.056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0.76 ± 0.045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0.76 ± 0.049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Random Forest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0.65 ± 0.073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0.69 ± 0.064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0.69 ± 0.065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</a:tr>
              <a:tr h="51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SVM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0.76 ± 0.058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0.78 ± 0.039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0.79 ± 0.047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</a:tr>
              <a:tr h="54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SVM + PCA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0.71 ± 0.099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0.76 ± 0.062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0.75 ± 0.072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</a:tr>
              <a:tr h="51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XGBoost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 ± 0.044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0.72 ± 0.029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0.71 ± 0.033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</a:tr>
            </a:tbl>
          </a:graphicData>
        </a:graphic>
      </p:graphicFrame>
      <p:graphicFrame>
        <p:nvGraphicFramePr>
          <p:cNvPr id="182" name="Google Shape;182;p33"/>
          <p:cNvGraphicFramePr/>
          <p:nvPr/>
        </p:nvGraphicFramePr>
        <p:xfrm>
          <a:off x="5897575" y="106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{4175D7B7-BC27-4D9B-9779-2AF7C4628D90}</a:tableStyleId>
              </a:tblPr>
              <a:tblGrid>
                <a:gridCol w="2980725"/>
              </a:tblGrid>
              <a:tr h="5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Best h</a:t>
                      </a: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yperparameters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'class_weight': None, 'penalty': 'l2', 'C': 0.1, 'solver': 'liblinear'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n_estimators': 50, 'max_depth': 3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'C': 0.01, 'kernel': 'linear','probability': True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'C': 10, 'kernel': 'linear','class_weight': 'balanced', 'probability': True, n_components=70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'objective': 'binary:logistic', 'eta': 0.1, 'max_depth': 10, 'scale_pos_weight': 1.0, 'alpha': 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/>
          <p:nvPr/>
        </p:nvSpPr>
        <p:spPr>
          <a:xfrm rot="-5400000">
            <a:off x="4162800" y="-4158310"/>
            <a:ext cx="818400" cy="91440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34"/>
          <p:cNvSpPr txBox="1"/>
          <p:nvPr>
            <p:ph idx="12" type="sldNum"/>
          </p:nvPr>
        </p:nvSpPr>
        <p:spPr>
          <a:xfrm>
            <a:off x="285750" y="4767425"/>
            <a:ext cx="3462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r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Cogninet| Skoltech 2023</a:t>
            </a:r>
            <a:endParaRPr sz="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378096" y="218375"/>
            <a:ext cx="5591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ru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 ML results for ABIDE dataset</a:t>
            </a:r>
            <a:endParaRPr b="1" i="0" sz="2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91" name="Google Shape;191;p34"/>
          <p:cNvGraphicFramePr/>
          <p:nvPr/>
        </p:nvGraphicFramePr>
        <p:xfrm>
          <a:off x="285750" y="1068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{4175D7B7-BC27-4D9B-9779-2AF7C4628D90}</a:tableStyleId>
              </a:tblPr>
              <a:tblGrid>
                <a:gridCol w="1333625"/>
                <a:gridCol w="1333625"/>
                <a:gridCol w="1333625"/>
                <a:gridCol w="1333625"/>
              </a:tblGrid>
              <a:tr h="55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F1 score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ROC-AUC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</a:tr>
              <a:tr h="75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Logistic Regression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 ± 0.013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0.65 ± 0.012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 ± 0.013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</a:tr>
              <a:tr h="62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Random Forest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0.65 ± 0.037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 ± 0.030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 ± 0.031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</a:tr>
              <a:tr h="52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SVM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 ± 0.012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 ± 0.013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 ± 0.013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</a:tr>
              <a:tr h="55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SVM + PCA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0.69 ± 0.017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0.68 ± 0.015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0.68 ± 0.016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</a:tr>
              <a:tr h="52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XGBoost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0.65 ± 0.007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0.63 ± 0.010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0.63 ± 0.011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/>
                </a:tc>
              </a:tr>
            </a:tbl>
          </a:graphicData>
        </a:graphic>
      </p:graphicFrame>
      <p:graphicFrame>
        <p:nvGraphicFramePr>
          <p:cNvPr id="192" name="Google Shape;192;p34"/>
          <p:cNvGraphicFramePr/>
          <p:nvPr/>
        </p:nvGraphicFramePr>
        <p:xfrm>
          <a:off x="5897575" y="106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{4175D7B7-BC27-4D9B-9779-2AF7C4628D90}</a:tableStyleId>
              </a:tblPr>
              <a:tblGrid>
                <a:gridCol w="2980725"/>
              </a:tblGrid>
              <a:tr h="458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Best hyperparameters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5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'class_weight': None, 'penalty': 'l2', 'C': 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n_estimators': 100, 'max_depth': 3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'C': 10, 'kernel': 'rbfr'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'C': 0.01, 'kernel': 'linear','class_weight': 'balanced', 'probability': True, n_components = 500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'max_depth': 10, 'scale_pos_weight': 1.0, 'alpha': 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/>
          <p:nvPr/>
        </p:nvSpPr>
        <p:spPr>
          <a:xfrm>
            <a:off x="0" y="0"/>
            <a:ext cx="4171800" cy="5143500"/>
          </a:xfrm>
          <a:prstGeom prst="rect">
            <a:avLst/>
          </a:prstGeom>
          <a:solidFill>
            <a:srgbClr val="C2E6E2"/>
          </a:solidFill>
          <a:ln>
            <a:noFill/>
          </a:ln>
        </p:spPr>
        <p:txBody>
          <a:bodyPr anchorCtr="0" anchor="ctr" bIns="91425" lIns="288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Graph-Attention Neural Network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35"/>
          <p:cNvSpPr txBox="1"/>
          <p:nvPr>
            <p:ph idx="12" type="sldNum"/>
          </p:nvPr>
        </p:nvSpPr>
        <p:spPr>
          <a:xfrm>
            <a:off x="285750" y="4767425"/>
            <a:ext cx="3462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r>
              <a:rPr lang="ru" sz="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Cogninet| Skoltech 2023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b="-1819" l="0" r="0" t="1820"/>
          <a:stretch/>
        </p:blipFill>
        <p:spPr>
          <a:xfrm>
            <a:off x="4333025" y="897525"/>
            <a:ext cx="4667401" cy="297074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/>
          <p:nvPr/>
        </p:nvSpPr>
        <p:spPr>
          <a:xfrm>
            <a:off x="5178950" y="4109125"/>
            <a:ext cx="923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500">
                <a:solidFill>
                  <a:schemeClr val="accent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Figure 3 - GAT architecture</a:t>
            </a:r>
            <a:endParaRPr i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7715250" y="4717475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"/>
              <a:t>https://arxiv.org/abs/1710.10903v3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